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12599988" cy="125999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66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4" autoAdjust="0"/>
    <p:restoredTop sz="94660"/>
  </p:normalViewPr>
  <p:slideViewPr>
    <p:cSldViewPr snapToGrid="0">
      <p:cViewPr varScale="1">
        <p:scale>
          <a:sx n="63" d="100"/>
          <a:sy n="63" d="100"/>
        </p:scale>
        <p:origin x="211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A8A-4CC9-9063-E60E541670E6}"/>
              </c:ext>
            </c:extLst>
          </c:dPt>
          <c:dPt>
            <c:idx val="1"/>
            <c:invertIfNegative val="0"/>
            <c:bubble3D val="0"/>
            <c:spPr>
              <a:solidFill>
                <a:srgbClr val="DDEB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A8A-4CC9-9063-E60E541670E6}"/>
              </c:ext>
            </c:extLst>
          </c:dPt>
          <c:dPt>
            <c:idx val="2"/>
            <c:invertIfNegative val="0"/>
            <c:bubble3D val="0"/>
            <c:spPr>
              <a:solidFill>
                <a:srgbClr val="B9D5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6A8A-4CC9-9063-E60E541670E6}"/>
              </c:ext>
            </c:extLst>
          </c:dPt>
          <c:dPt>
            <c:idx val="3"/>
            <c:invertIfNegative val="0"/>
            <c:bubble3D val="0"/>
            <c:spPr>
              <a:solidFill>
                <a:srgbClr val="69A6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A8A-4CC9-9063-E60E541670E6}"/>
              </c:ext>
            </c:extLst>
          </c:dPt>
          <c:dPt>
            <c:idx val="4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6A8A-4CC9-9063-E60E541670E6}"/>
              </c:ext>
            </c:extLst>
          </c:dPt>
          <c:dPt>
            <c:idx val="5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6A8A-4CC9-9063-E60E541670E6}"/>
              </c:ext>
            </c:extLst>
          </c:dPt>
          <c:dPt>
            <c:idx val="6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6A8A-4CC9-9063-E60E541670E6}"/>
              </c:ext>
            </c:extLst>
          </c:dPt>
          <c:dPt>
            <c:idx val="7"/>
            <c:invertIfNegative val="0"/>
            <c:bubble3D val="0"/>
            <c:spPr>
              <a:solidFill>
                <a:srgbClr val="0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6A8A-4CC9-9063-E60E541670E6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6A8A-4CC9-9063-E60E541670E6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6A8A-4CC9-9063-E60E541670E6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6A8A-4CC9-9063-E60E541670E6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6A8A-4CC9-9063-E60E541670E6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6A8A-4CC9-9063-E60E541670E6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6A8A-4CC9-9063-E60E541670E6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6A8A-4CC9-9063-E60E541670E6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6A8A-4CC9-9063-E60E541670E6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6A8A-4CC9-9063-E60E541670E6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8.0303662014379427</c:v>
                  </c:pt>
                  <c:pt idx="1">
                    <c:v>6.9157723245698532</c:v>
                  </c:pt>
                  <c:pt idx="2">
                    <c:v>9.8569742599113379</c:v>
                  </c:pt>
                  <c:pt idx="3">
                    <c:v>2.0204721839309876</c:v>
                  </c:pt>
                  <c:pt idx="4">
                    <c:v>2.4407906860366064</c:v>
                  </c:pt>
                  <c:pt idx="5">
                    <c:v>5.689412330085715E-2</c:v>
                  </c:pt>
                  <c:pt idx="6">
                    <c:v>0.38417056727146359</c:v>
                  </c:pt>
                  <c:pt idx="7">
                    <c:v>0.16441664702061073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8.0303662014379427</c:v>
                  </c:pt>
                  <c:pt idx="1">
                    <c:v>6.9157723245698532</c:v>
                  </c:pt>
                  <c:pt idx="2">
                    <c:v>9.8569742599113379</c:v>
                  </c:pt>
                  <c:pt idx="3">
                    <c:v>2.0204721839309876</c:v>
                  </c:pt>
                  <c:pt idx="4">
                    <c:v>2.4407906860366064</c:v>
                  </c:pt>
                  <c:pt idx="5">
                    <c:v>5.689412330085715E-2</c:v>
                  </c:pt>
                  <c:pt idx="6">
                    <c:v>0.38417056727146359</c:v>
                  </c:pt>
                  <c:pt idx="7">
                    <c:v>0.16441664702061073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[10 nM]</c:v>
                </c:pt>
                <c:pt idx="2">
                  <c:v>S63845 [25 nM]</c:v>
                </c:pt>
                <c:pt idx="3">
                  <c:v>S63845 [50 nM]</c:v>
                </c:pt>
                <c:pt idx="4">
                  <c:v>S63845 [125 nM]</c:v>
                </c:pt>
                <c:pt idx="5">
                  <c:v>S63845 [250 nM]</c:v>
                </c:pt>
                <c:pt idx="6">
                  <c:v>S63845 [500 nM]</c:v>
                </c:pt>
                <c:pt idx="7">
                  <c:v>S63845 [1000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</c:v>
                </c:pt>
                <c:pt idx="1">
                  <c:v>61.707527810778707</c:v>
                </c:pt>
                <c:pt idx="2">
                  <c:v>35.948806566583862</c:v>
                </c:pt>
                <c:pt idx="3">
                  <c:v>17.977103358894052</c:v>
                </c:pt>
                <c:pt idx="4">
                  <c:v>6.3991791770169568</c:v>
                </c:pt>
                <c:pt idx="5">
                  <c:v>1.8684523166648663</c:v>
                </c:pt>
                <c:pt idx="6">
                  <c:v>0.52381466681067079</c:v>
                </c:pt>
                <c:pt idx="7">
                  <c:v>0.38881088670482772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6A8A-4CC9-9063-E60E541670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100E-4DED-ABEE-2493DEA80709}"/>
              </c:ext>
            </c:extLst>
          </c:dPt>
          <c:dPt>
            <c:idx val="1"/>
            <c:invertIfNegative val="0"/>
            <c:bubble3D val="0"/>
            <c:spPr>
              <a:solidFill>
                <a:srgbClr val="DDEB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100E-4DED-ABEE-2493DEA80709}"/>
              </c:ext>
            </c:extLst>
          </c:dPt>
          <c:dPt>
            <c:idx val="2"/>
            <c:invertIfNegative val="0"/>
            <c:bubble3D val="0"/>
            <c:spPr>
              <a:solidFill>
                <a:srgbClr val="B9D5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100E-4DED-ABEE-2493DEA80709}"/>
              </c:ext>
            </c:extLst>
          </c:dPt>
          <c:dPt>
            <c:idx val="3"/>
            <c:invertIfNegative val="0"/>
            <c:bubble3D val="0"/>
            <c:spPr>
              <a:solidFill>
                <a:srgbClr val="69A6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100E-4DED-ABEE-2493DEA80709}"/>
              </c:ext>
            </c:extLst>
          </c:dPt>
          <c:dPt>
            <c:idx val="4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100E-4DED-ABEE-2493DEA80709}"/>
              </c:ext>
            </c:extLst>
          </c:dPt>
          <c:dPt>
            <c:idx val="5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100E-4DED-ABEE-2493DEA80709}"/>
              </c:ext>
            </c:extLst>
          </c:dPt>
          <c:dPt>
            <c:idx val="6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100E-4DED-ABEE-2493DEA80709}"/>
              </c:ext>
            </c:extLst>
          </c:dPt>
          <c:dPt>
            <c:idx val="7"/>
            <c:invertIfNegative val="0"/>
            <c:bubble3D val="0"/>
            <c:spPr>
              <a:solidFill>
                <a:srgbClr val="0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100E-4DED-ABEE-2493DEA80709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100E-4DED-ABEE-2493DEA80709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100E-4DED-ABEE-2493DEA80709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100E-4DED-ABEE-2493DEA80709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100E-4DED-ABEE-2493DEA80709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100E-4DED-ABEE-2493DEA80709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100E-4DED-ABEE-2493DEA80709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100E-4DED-ABEE-2493DEA80709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100E-4DED-ABEE-2493DEA80709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100E-4DED-ABEE-2493DEA80709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9.5549159443907214</c:v>
                  </c:pt>
                  <c:pt idx="1">
                    <c:v>1.1688752775083844</c:v>
                  </c:pt>
                  <c:pt idx="2">
                    <c:v>17.901437023168764</c:v>
                  </c:pt>
                  <c:pt idx="3">
                    <c:v>10.542157418476263</c:v>
                  </c:pt>
                  <c:pt idx="4">
                    <c:v>0.5645267220208724</c:v>
                  </c:pt>
                  <c:pt idx="5">
                    <c:v>0.50069056464426231</c:v>
                  </c:pt>
                  <c:pt idx="6">
                    <c:v>4.8284648261921012E-2</c:v>
                  </c:pt>
                  <c:pt idx="7">
                    <c:v>4.8284648261921026E-2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9.5549159443907214</c:v>
                  </c:pt>
                  <c:pt idx="1">
                    <c:v>1.1688752775083844</c:v>
                  </c:pt>
                  <c:pt idx="2">
                    <c:v>17.901437023168764</c:v>
                  </c:pt>
                  <c:pt idx="3">
                    <c:v>10.542157418476263</c:v>
                  </c:pt>
                  <c:pt idx="4">
                    <c:v>0.5645267220208724</c:v>
                  </c:pt>
                  <c:pt idx="5">
                    <c:v>0.50069056464426231</c:v>
                  </c:pt>
                  <c:pt idx="6">
                    <c:v>4.8284648261921012E-2</c:v>
                  </c:pt>
                  <c:pt idx="7">
                    <c:v>4.8284648261921026E-2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[10 nM]</c:v>
                </c:pt>
                <c:pt idx="2">
                  <c:v>S63845 [25 nM]</c:v>
                </c:pt>
                <c:pt idx="3">
                  <c:v>S63845 [50 nM]</c:v>
                </c:pt>
                <c:pt idx="4">
                  <c:v>S63845 [125 nM]</c:v>
                </c:pt>
                <c:pt idx="5">
                  <c:v>S63845 [250 nM]</c:v>
                </c:pt>
                <c:pt idx="6">
                  <c:v>S63845 [500 nM]</c:v>
                </c:pt>
                <c:pt idx="7">
                  <c:v>S63845 [1000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</c:v>
                </c:pt>
                <c:pt idx="1">
                  <c:v>64.010593318775264</c:v>
                </c:pt>
                <c:pt idx="2">
                  <c:v>48.450494819495418</c:v>
                </c:pt>
                <c:pt idx="3">
                  <c:v>20.745249268224686</c:v>
                </c:pt>
                <c:pt idx="4">
                  <c:v>1.3752729638061609</c:v>
                </c:pt>
                <c:pt idx="5">
                  <c:v>0.49714259164614588</c:v>
                </c:pt>
                <c:pt idx="6">
                  <c:v>0.11150861868698599</c:v>
                </c:pt>
                <c:pt idx="7">
                  <c:v>5.5754309343492993E-2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100E-4DED-ABEE-2493DEA80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BCB4-4A56-9ED7-45626303FC51}"/>
              </c:ext>
            </c:extLst>
          </c:dPt>
          <c:dPt>
            <c:idx val="1"/>
            <c:invertIfNegative val="0"/>
            <c:bubble3D val="0"/>
            <c:spPr>
              <a:solidFill>
                <a:srgbClr val="DDEB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BCB4-4A56-9ED7-45626303FC51}"/>
              </c:ext>
            </c:extLst>
          </c:dPt>
          <c:dPt>
            <c:idx val="2"/>
            <c:invertIfNegative val="0"/>
            <c:bubble3D val="0"/>
            <c:spPr>
              <a:solidFill>
                <a:srgbClr val="B9D5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BCB4-4A56-9ED7-45626303FC51}"/>
              </c:ext>
            </c:extLst>
          </c:dPt>
          <c:dPt>
            <c:idx val="3"/>
            <c:invertIfNegative val="0"/>
            <c:bubble3D val="0"/>
            <c:spPr>
              <a:solidFill>
                <a:srgbClr val="69A6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BCB4-4A56-9ED7-45626303FC51}"/>
              </c:ext>
            </c:extLst>
          </c:dPt>
          <c:dPt>
            <c:idx val="4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BCB4-4A56-9ED7-45626303FC51}"/>
              </c:ext>
            </c:extLst>
          </c:dPt>
          <c:dPt>
            <c:idx val="5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BCB4-4A56-9ED7-45626303FC51}"/>
              </c:ext>
            </c:extLst>
          </c:dPt>
          <c:dPt>
            <c:idx val="6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BCB4-4A56-9ED7-45626303FC51}"/>
              </c:ext>
            </c:extLst>
          </c:dPt>
          <c:dPt>
            <c:idx val="7"/>
            <c:invertIfNegative val="0"/>
            <c:bubble3D val="0"/>
            <c:spPr>
              <a:solidFill>
                <a:srgbClr val="0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BCB4-4A56-9ED7-45626303FC51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BCB4-4A56-9ED7-45626303FC51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BCB4-4A56-9ED7-45626303FC51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BCB4-4A56-9ED7-45626303FC51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BCB4-4A56-9ED7-45626303FC51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BCB4-4A56-9ED7-45626303FC51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BCB4-4A56-9ED7-45626303FC51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BCB4-4A56-9ED7-45626303FC51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BCB4-4A56-9ED7-45626303FC51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BCB4-4A56-9ED7-45626303FC51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2.4995127429194226</c:v>
                  </c:pt>
                  <c:pt idx="1">
                    <c:v>3.0968903240619983</c:v>
                  </c:pt>
                  <c:pt idx="2">
                    <c:v>8.6660966106339625</c:v>
                  </c:pt>
                  <c:pt idx="3">
                    <c:v>6.1217747858377685</c:v>
                  </c:pt>
                  <c:pt idx="4">
                    <c:v>5.6178833849290788</c:v>
                  </c:pt>
                  <c:pt idx="5">
                    <c:v>6.9023482623474797</c:v>
                  </c:pt>
                  <c:pt idx="6">
                    <c:v>3.7777906478453476</c:v>
                  </c:pt>
                  <c:pt idx="7">
                    <c:v>7.2270012620619957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2.4995127429194226</c:v>
                  </c:pt>
                  <c:pt idx="1">
                    <c:v>3.0968903240619983</c:v>
                  </c:pt>
                  <c:pt idx="2">
                    <c:v>8.6660966106339625</c:v>
                  </c:pt>
                  <c:pt idx="3">
                    <c:v>6.1217747858377685</c:v>
                  </c:pt>
                  <c:pt idx="4">
                    <c:v>5.6178833849290788</c:v>
                  </c:pt>
                  <c:pt idx="5">
                    <c:v>6.9023482623474797</c:v>
                  </c:pt>
                  <c:pt idx="6">
                    <c:v>3.7777906478453476</c:v>
                  </c:pt>
                  <c:pt idx="7">
                    <c:v>7.2270012620619957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</c:v>
                </c:pt>
                <c:pt idx="1">
                  <c:v>90.745118641099722</c:v>
                </c:pt>
                <c:pt idx="2">
                  <c:v>81.424568776814638</c:v>
                </c:pt>
                <c:pt idx="3">
                  <c:v>77.966027493214256</c:v>
                </c:pt>
                <c:pt idx="4">
                  <c:v>73.610016636021371</c:v>
                </c:pt>
                <c:pt idx="5">
                  <c:v>71.968304001400924</c:v>
                </c:pt>
                <c:pt idx="6">
                  <c:v>68.816215742929685</c:v>
                </c:pt>
                <c:pt idx="7">
                  <c:v>65.029331932405213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CB4-4A56-9ED7-45626303FC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6350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170-4F1E-94B1-ED141C0B2754}"/>
              </c:ext>
            </c:extLst>
          </c:dPt>
          <c:dPt>
            <c:idx val="1"/>
            <c:invertIfNegative val="0"/>
            <c:bubble3D val="0"/>
            <c:spPr>
              <a:solidFill>
                <a:srgbClr val="DDEB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170-4F1E-94B1-ED141C0B2754}"/>
              </c:ext>
            </c:extLst>
          </c:dPt>
          <c:dPt>
            <c:idx val="2"/>
            <c:invertIfNegative val="0"/>
            <c:bubble3D val="0"/>
            <c:spPr>
              <a:solidFill>
                <a:srgbClr val="B9D5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D170-4F1E-94B1-ED141C0B2754}"/>
              </c:ext>
            </c:extLst>
          </c:dPt>
          <c:dPt>
            <c:idx val="3"/>
            <c:invertIfNegative val="0"/>
            <c:bubble3D val="0"/>
            <c:spPr>
              <a:solidFill>
                <a:srgbClr val="69A6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D170-4F1E-94B1-ED141C0B2754}"/>
              </c:ext>
            </c:extLst>
          </c:dPt>
          <c:dPt>
            <c:idx val="4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D170-4F1E-94B1-ED141C0B2754}"/>
              </c:ext>
            </c:extLst>
          </c:dPt>
          <c:dPt>
            <c:idx val="5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D170-4F1E-94B1-ED141C0B2754}"/>
              </c:ext>
            </c:extLst>
          </c:dPt>
          <c:dPt>
            <c:idx val="6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D170-4F1E-94B1-ED141C0B2754}"/>
              </c:ext>
            </c:extLst>
          </c:dPt>
          <c:dPt>
            <c:idx val="7"/>
            <c:invertIfNegative val="0"/>
            <c:bubble3D val="0"/>
            <c:spPr>
              <a:solidFill>
                <a:srgbClr val="0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D170-4F1E-94B1-ED141C0B2754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D170-4F1E-94B1-ED141C0B2754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D170-4F1E-94B1-ED141C0B2754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D170-4F1E-94B1-ED141C0B2754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D170-4F1E-94B1-ED141C0B2754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D170-4F1E-94B1-ED141C0B2754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D170-4F1E-94B1-ED141C0B2754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D170-4F1E-94B1-ED141C0B2754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D170-4F1E-94B1-ED141C0B2754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D170-4F1E-94B1-ED141C0B2754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3.8572323575656338</c:v>
                  </c:pt>
                  <c:pt idx="1">
                    <c:v>3.449924543754638</c:v>
                  </c:pt>
                  <c:pt idx="2">
                    <c:v>6.0068647861453224</c:v>
                  </c:pt>
                  <c:pt idx="3">
                    <c:v>1.2245293631623655</c:v>
                  </c:pt>
                  <c:pt idx="4">
                    <c:v>2.6116620151066101</c:v>
                  </c:pt>
                  <c:pt idx="5">
                    <c:v>2.4974632596090491</c:v>
                  </c:pt>
                  <c:pt idx="6">
                    <c:v>3.9857177310842569</c:v>
                  </c:pt>
                  <c:pt idx="7">
                    <c:v>3.9424645988084897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3.8572323575656338</c:v>
                  </c:pt>
                  <c:pt idx="1">
                    <c:v>3.449924543754638</c:v>
                  </c:pt>
                  <c:pt idx="2">
                    <c:v>6.0068647861453224</c:v>
                  </c:pt>
                  <c:pt idx="3">
                    <c:v>1.2245293631623655</c:v>
                  </c:pt>
                  <c:pt idx="4">
                    <c:v>2.6116620151066101</c:v>
                  </c:pt>
                  <c:pt idx="5">
                    <c:v>2.4974632596090491</c:v>
                  </c:pt>
                  <c:pt idx="6">
                    <c:v>3.9857177310842569</c:v>
                  </c:pt>
                  <c:pt idx="7">
                    <c:v>3.9424645988084897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</c:v>
                </c:pt>
                <c:pt idx="1">
                  <c:v>99.732128578282413</c:v>
                </c:pt>
                <c:pt idx="2">
                  <c:v>99.348312809851265</c:v>
                </c:pt>
                <c:pt idx="3">
                  <c:v>93.758995682072609</c:v>
                </c:pt>
                <c:pt idx="4">
                  <c:v>93.770989924836059</c:v>
                </c:pt>
                <c:pt idx="5">
                  <c:v>92.52758675835598</c:v>
                </c:pt>
                <c:pt idx="6">
                  <c:v>94.526627218934905</c:v>
                </c:pt>
                <c:pt idx="7">
                  <c:v>89.289141212218126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D170-4F1E-94B1-ED141C0B27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3D0-461E-9A1E-FB21C1E0531D}"/>
              </c:ext>
            </c:extLst>
          </c:dPt>
          <c:dPt>
            <c:idx val="1"/>
            <c:invertIfNegative val="0"/>
            <c:bubble3D val="0"/>
            <c:spPr>
              <a:solidFill>
                <a:srgbClr val="DDEB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3D0-461E-9A1E-FB21C1E0531D}"/>
              </c:ext>
            </c:extLst>
          </c:dPt>
          <c:dPt>
            <c:idx val="2"/>
            <c:invertIfNegative val="0"/>
            <c:bubble3D val="0"/>
            <c:spPr>
              <a:solidFill>
                <a:srgbClr val="B9D5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63D0-461E-9A1E-FB21C1E0531D}"/>
              </c:ext>
            </c:extLst>
          </c:dPt>
          <c:dPt>
            <c:idx val="3"/>
            <c:invertIfNegative val="0"/>
            <c:bubble3D val="0"/>
            <c:spPr>
              <a:solidFill>
                <a:srgbClr val="69A6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3D0-461E-9A1E-FB21C1E0531D}"/>
              </c:ext>
            </c:extLst>
          </c:dPt>
          <c:dPt>
            <c:idx val="4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63D0-461E-9A1E-FB21C1E0531D}"/>
              </c:ext>
            </c:extLst>
          </c:dPt>
          <c:dPt>
            <c:idx val="5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63D0-461E-9A1E-FB21C1E0531D}"/>
              </c:ext>
            </c:extLst>
          </c:dPt>
          <c:dPt>
            <c:idx val="6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63D0-461E-9A1E-FB21C1E0531D}"/>
              </c:ext>
            </c:extLst>
          </c:dPt>
          <c:dPt>
            <c:idx val="7"/>
            <c:invertIfNegative val="0"/>
            <c:bubble3D val="0"/>
            <c:spPr>
              <a:solidFill>
                <a:srgbClr val="0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63D0-461E-9A1E-FB21C1E0531D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63D0-461E-9A1E-FB21C1E0531D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63D0-461E-9A1E-FB21C1E0531D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63D0-461E-9A1E-FB21C1E0531D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63D0-461E-9A1E-FB21C1E0531D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63D0-461E-9A1E-FB21C1E0531D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63D0-461E-9A1E-FB21C1E0531D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63D0-461E-9A1E-FB21C1E0531D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63D0-461E-9A1E-FB21C1E0531D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63D0-461E-9A1E-FB21C1E0531D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4.2498864944308998</c:v>
                  </c:pt>
                  <c:pt idx="1">
                    <c:v>3.4520407626843905</c:v>
                  </c:pt>
                  <c:pt idx="2">
                    <c:v>7.7104135148097992</c:v>
                  </c:pt>
                  <c:pt idx="3">
                    <c:v>18.648634454130526</c:v>
                  </c:pt>
                  <c:pt idx="4">
                    <c:v>11.831657040608739</c:v>
                  </c:pt>
                  <c:pt idx="5">
                    <c:v>4.331143870036942</c:v>
                  </c:pt>
                  <c:pt idx="6">
                    <c:v>4.4709665664582436</c:v>
                  </c:pt>
                  <c:pt idx="7">
                    <c:v>1.0777525666410763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4.2498864944308998</c:v>
                  </c:pt>
                  <c:pt idx="1">
                    <c:v>3.4520407626843905</c:v>
                  </c:pt>
                  <c:pt idx="2">
                    <c:v>7.7104135148097992</c:v>
                  </c:pt>
                  <c:pt idx="3">
                    <c:v>18.648634454130526</c:v>
                  </c:pt>
                  <c:pt idx="4">
                    <c:v>11.831657040608739</c:v>
                  </c:pt>
                  <c:pt idx="5">
                    <c:v>4.331143870036942</c:v>
                  </c:pt>
                  <c:pt idx="6">
                    <c:v>4.4709665664582436</c:v>
                  </c:pt>
                  <c:pt idx="7">
                    <c:v>1.0777525666410763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</c:v>
                </c:pt>
                <c:pt idx="1">
                  <c:v>94.872604284103701</c:v>
                </c:pt>
                <c:pt idx="2">
                  <c:v>87.111612175873731</c:v>
                </c:pt>
                <c:pt idx="3">
                  <c:v>62.872604284103716</c:v>
                </c:pt>
                <c:pt idx="4">
                  <c:v>34.277339346110487</c:v>
                </c:pt>
                <c:pt idx="5">
                  <c:v>20.550169109357384</c:v>
                </c:pt>
                <c:pt idx="6">
                  <c:v>13.37542277339346</c:v>
                </c:pt>
                <c:pt idx="7">
                  <c:v>6.6606538895152196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63D0-461E-9A1E-FB21C1E053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8694-4451-956D-390ABB7D71EB}"/>
              </c:ext>
            </c:extLst>
          </c:dPt>
          <c:dPt>
            <c:idx val="1"/>
            <c:invertIfNegative val="0"/>
            <c:bubble3D val="0"/>
            <c:spPr>
              <a:solidFill>
                <a:srgbClr val="DDEB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8694-4451-956D-390ABB7D71EB}"/>
              </c:ext>
            </c:extLst>
          </c:dPt>
          <c:dPt>
            <c:idx val="2"/>
            <c:invertIfNegative val="0"/>
            <c:bubble3D val="0"/>
            <c:spPr>
              <a:solidFill>
                <a:srgbClr val="B9D5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8694-4451-956D-390ABB7D71EB}"/>
              </c:ext>
            </c:extLst>
          </c:dPt>
          <c:dPt>
            <c:idx val="3"/>
            <c:invertIfNegative val="0"/>
            <c:bubble3D val="0"/>
            <c:spPr>
              <a:solidFill>
                <a:srgbClr val="69A6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8694-4451-956D-390ABB7D71EB}"/>
              </c:ext>
            </c:extLst>
          </c:dPt>
          <c:dPt>
            <c:idx val="4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8694-4451-956D-390ABB7D71EB}"/>
              </c:ext>
            </c:extLst>
          </c:dPt>
          <c:dPt>
            <c:idx val="5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8694-4451-956D-390ABB7D71EB}"/>
              </c:ext>
            </c:extLst>
          </c:dPt>
          <c:dPt>
            <c:idx val="6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8694-4451-956D-390ABB7D71EB}"/>
              </c:ext>
            </c:extLst>
          </c:dPt>
          <c:dPt>
            <c:idx val="7"/>
            <c:invertIfNegative val="0"/>
            <c:bubble3D val="0"/>
            <c:spPr>
              <a:solidFill>
                <a:srgbClr val="0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8694-4451-956D-390ABB7D71EB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8694-4451-956D-390ABB7D71E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8694-4451-956D-390ABB7D71E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8694-4451-956D-390ABB7D71EB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8694-4451-956D-390ABB7D71EB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8694-4451-956D-390ABB7D71EB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8694-4451-956D-390ABB7D71EB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8694-4451-956D-390ABB7D71EB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8694-4451-956D-390ABB7D71EB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8694-4451-956D-390ABB7D71EB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2.7976151724684613</c:v>
                  </c:pt>
                  <c:pt idx="1">
                    <c:v>6.5513811154381543</c:v>
                  </c:pt>
                  <c:pt idx="2">
                    <c:v>10.156445287849394</c:v>
                  </c:pt>
                  <c:pt idx="3">
                    <c:v>13.655846818387516</c:v>
                  </c:pt>
                  <c:pt idx="4">
                    <c:v>4.1653321229179463</c:v>
                  </c:pt>
                  <c:pt idx="5">
                    <c:v>0.77384053912622175</c:v>
                  </c:pt>
                  <c:pt idx="6">
                    <c:v>1.457890044724816</c:v>
                  </c:pt>
                  <c:pt idx="7">
                    <c:v>2.6595833158278555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2.7976151724684613</c:v>
                  </c:pt>
                  <c:pt idx="1">
                    <c:v>6.5513811154381543</c:v>
                  </c:pt>
                  <c:pt idx="2">
                    <c:v>10.156445287849394</c:v>
                  </c:pt>
                  <c:pt idx="3">
                    <c:v>13.655846818387516</c:v>
                  </c:pt>
                  <c:pt idx="4">
                    <c:v>4.1653321229179463</c:v>
                  </c:pt>
                  <c:pt idx="5">
                    <c:v>0.77384053912622175</c:v>
                  </c:pt>
                  <c:pt idx="6">
                    <c:v>1.457890044724816</c:v>
                  </c:pt>
                  <c:pt idx="7">
                    <c:v>2.6595833158278555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99.999999999999986</c:v>
                </c:pt>
                <c:pt idx="1">
                  <c:v>83.250863964813064</c:v>
                </c:pt>
                <c:pt idx="2">
                  <c:v>74.014294690543508</c:v>
                </c:pt>
                <c:pt idx="3">
                  <c:v>46.524505183788875</c:v>
                </c:pt>
                <c:pt idx="4">
                  <c:v>18.096135721017902</c:v>
                </c:pt>
                <c:pt idx="5">
                  <c:v>9.6803330191643102</c:v>
                </c:pt>
                <c:pt idx="6">
                  <c:v>8.9891611687087654</c:v>
                </c:pt>
                <c:pt idx="7">
                  <c:v>4.3944392082940622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8694-4451-956D-390ABB7D71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896-47ED-8BCF-B81B35E2573B}"/>
              </c:ext>
            </c:extLst>
          </c:dPt>
          <c:dPt>
            <c:idx val="1"/>
            <c:invertIfNegative val="0"/>
            <c:bubble3D val="0"/>
            <c:spPr>
              <a:solidFill>
                <a:srgbClr val="DDEB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896-47ED-8BCF-B81B35E2573B}"/>
              </c:ext>
            </c:extLst>
          </c:dPt>
          <c:dPt>
            <c:idx val="2"/>
            <c:invertIfNegative val="0"/>
            <c:bubble3D val="0"/>
            <c:spPr>
              <a:solidFill>
                <a:srgbClr val="B9D5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C896-47ED-8BCF-B81B35E2573B}"/>
              </c:ext>
            </c:extLst>
          </c:dPt>
          <c:dPt>
            <c:idx val="3"/>
            <c:invertIfNegative val="0"/>
            <c:bubble3D val="0"/>
            <c:spPr>
              <a:solidFill>
                <a:srgbClr val="69A6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C896-47ED-8BCF-B81B35E2573B}"/>
              </c:ext>
            </c:extLst>
          </c:dPt>
          <c:dPt>
            <c:idx val="4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C896-47ED-8BCF-B81B35E2573B}"/>
              </c:ext>
            </c:extLst>
          </c:dPt>
          <c:dPt>
            <c:idx val="5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C896-47ED-8BCF-B81B35E2573B}"/>
              </c:ext>
            </c:extLst>
          </c:dPt>
          <c:dPt>
            <c:idx val="6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C896-47ED-8BCF-B81B35E2573B}"/>
              </c:ext>
            </c:extLst>
          </c:dPt>
          <c:dPt>
            <c:idx val="7"/>
            <c:invertIfNegative val="0"/>
            <c:bubble3D val="0"/>
            <c:spPr>
              <a:solidFill>
                <a:srgbClr val="0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C896-47ED-8BCF-B81B35E2573B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C896-47ED-8BCF-B81B35E2573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C896-47ED-8BCF-B81B35E2573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C896-47ED-8BCF-B81B35E2573B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C896-47ED-8BCF-B81B35E2573B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C896-47ED-8BCF-B81B35E2573B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C896-47ED-8BCF-B81B35E2573B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C896-47ED-8BCF-B81B35E2573B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C896-47ED-8BCF-B81B35E2573B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C896-47ED-8BCF-B81B35E2573B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3.0956517238847283</c:v>
                  </c:pt>
                  <c:pt idx="1">
                    <c:v>1.1212331437415801</c:v>
                  </c:pt>
                  <c:pt idx="2">
                    <c:v>3.3052585343557442E-2</c:v>
                  </c:pt>
                  <c:pt idx="3">
                    <c:v>0.85136189872140056</c:v>
                  </c:pt>
                  <c:pt idx="4">
                    <c:v>1.6759672301994573</c:v>
                  </c:pt>
                  <c:pt idx="5">
                    <c:v>0.26256975223438367</c:v>
                  </c:pt>
                  <c:pt idx="6">
                    <c:v>1.5783258426396063</c:v>
                  </c:pt>
                  <c:pt idx="7">
                    <c:v>1.1737158747934917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3.0956517238847283</c:v>
                  </c:pt>
                  <c:pt idx="1">
                    <c:v>1.1212331437415801</c:v>
                  </c:pt>
                  <c:pt idx="2">
                    <c:v>3.3052585343557442E-2</c:v>
                  </c:pt>
                  <c:pt idx="3">
                    <c:v>0.85136189872140056</c:v>
                  </c:pt>
                  <c:pt idx="4">
                    <c:v>1.6759672301994573</c:v>
                  </c:pt>
                  <c:pt idx="5">
                    <c:v>0.26256975223438367</c:v>
                  </c:pt>
                  <c:pt idx="6">
                    <c:v>1.5783258426396063</c:v>
                  </c:pt>
                  <c:pt idx="7">
                    <c:v>1.1737158747934917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</c:v>
                </c:pt>
                <c:pt idx="1">
                  <c:v>99.246276461466337</c:v>
                </c:pt>
                <c:pt idx="2">
                  <c:v>100.23080529409644</c:v>
                </c:pt>
                <c:pt idx="3">
                  <c:v>100.68880954956904</c:v>
                </c:pt>
                <c:pt idx="4">
                  <c:v>99.253489126906857</c:v>
                </c:pt>
                <c:pt idx="5">
                  <c:v>101.11435681055934</c:v>
                </c:pt>
                <c:pt idx="6">
                  <c:v>100.55898157163979</c:v>
                </c:pt>
                <c:pt idx="7">
                  <c:v>99.758375707742815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C896-47ED-8BCF-B81B35E2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684388180823362E-2"/>
          <c:y val="0.13863522185324825"/>
          <c:w val="0.89588698682740531"/>
          <c:h val="0.7094413180441825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E2D-427A-AC14-CF4C37D6477F}"/>
              </c:ext>
            </c:extLst>
          </c:dPt>
          <c:dPt>
            <c:idx val="1"/>
            <c:invertIfNegative val="0"/>
            <c:bubble3D val="0"/>
            <c:spPr>
              <a:solidFill>
                <a:srgbClr val="DDEB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E2D-427A-AC14-CF4C37D6477F}"/>
              </c:ext>
            </c:extLst>
          </c:dPt>
          <c:dPt>
            <c:idx val="2"/>
            <c:invertIfNegative val="0"/>
            <c:bubble3D val="0"/>
            <c:spPr>
              <a:solidFill>
                <a:srgbClr val="B9D5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6E2D-427A-AC14-CF4C37D6477F}"/>
              </c:ext>
            </c:extLst>
          </c:dPt>
          <c:dPt>
            <c:idx val="3"/>
            <c:invertIfNegative val="0"/>
            <c:bubble3D val="0"/>
            <c:spPr>
              <a:solidFill>
                <a:srgbClr val="69A6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E2D-427A-AC14-CF4C37D6477F}"/>
              </c:ext>
            </c:extLst>
          </c:dPt>
          <c:dPt>
            <c:idx val="4"/>
            <c:invertIfNegative val="0"/>
            <c:bubble3D val="0"/>
            <c:spPr>
              <a:solidFill>
                <a:srgbClr val="096DFF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6E2D-427A-AC14-CF4C37D6477F}"/>
              </c:ext>
            </c:extLst>
          </c:dPt>
          <c:dPt>
            <c:idx val="5"/>
            <c:invertIfNegative val="0"/>
            <c:bubble3D val="0"/>
            <c:spPr>
              <a:solidFill>
                <a:srgbClr val="004FC4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6E2D-427A-AC14-CF4C37D6477F}"/>
              </c:ext>
            </c:extLst>
          </c:dPt>
          <c:dPt>
            <c:idx val="6"/>
            <c:invertIfNegative val="0"/>
            <c:bubble3D val="0"/>
            <c:spPr>
              <a:solidFill>
                <a:srgbClr val="003582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6E2D-427A-AC14-CF4C37D6477F}"/>
              </c:ext>
            </c:extLst>
          </c:dPt>
          <c:dPt>
            <c:idx val="7"/>
            <c:invertIfNegative val="0"/>
            <c:bubble3D val="0"/>
            <c:spPr>
              <a:solidFill>
                <a:srgbClr val="00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6E2D-427A-AC14-CF4C37D6477F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6E2D-427A-AC14-CF4C37D6477F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6E2D-427A-AC14-CF4C37D6477F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6E2D-427A-AC14-CF4C37D6477F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6E2D-427A-AC14-CF4C37D6477F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6E2D-427A-AC14-CF4C37D6477F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6E2D-427A-AC14-CF4C37D6477F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6E2D-427A-AC14-CF4C37D6477F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7-6E2D-427A-AC14-CF4C37D6477F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6E2D-427A-AC14-CF4C37D6477F}"/>
              </c:ext>
            </c:extLst>
          </c:dPt>
          <c:errBars>
            <c:errBarType val="both"/>
            <c:errValType val="cust"/>
            <c:noEndCap val="0"/>
            <c:plus>
              <c:numRef>
                <c:f>Tabelle1!$H$28:$H$35</c:f>
                <c:numCache>
                  <c:formatCode>General</c:formatCode>
                  <c:ptCount val="8"/>
                  <c:pt idx="0">
                    <c:v>1.6938492490237615</c:v>
                  </c:pt>
                  <c:pt idx="1">
                    <c:v>0.27530674666409449</c:v>
                  </c:pt>
                  <c:pt idx="2">
                    <c:v>0.93921317197984511</c:v>
                  </c:pt>
                  <c:pt idx="3">
                    <c:v>0.46120426079150312</c:v>
                  </c:pt>
                  <c:pt idx="4">
                    <c:v>0.83707581136939879</c:v>
                  </c:pt>
                  <c:pt idx="5">
                    <c:v>0.56630740717300432</c:v>
                  </c:pt>
                  <c:pt idx="6">
                    <c:v>0.98777068842959848</c:v>
                  </c:pt>
                  <c:pt idx="7">
                    <c:v>0.52694922766514907</c:v>
                  </c:pt>
                </c:numCache>
              </c:numRef>
            </c:plus>
            <c:minus>
              <c:numRef>
                <c:f>Tabelle1!$H$28:$H$35</c:f>
                <c:numCache>
                  <c:formatCode>General</c:formatCode>
                  <c:ptCount val="8"/>
                  <c:pt idx="0">
                    <c:v>1.6938492490237615</c:v>
                  </c:pt>
                  <c:pt idx="1">
                    <c:v>0.27530674666409449</c:v>
                  </c:pt>
                  <c:pt idx="2">
                    <c:v>0.93921317197984511</c:v>
                  </c:pt>
                  <c:pt idx="3">
                    <c:v>0.46120426079150312</c:v>
                  </c:pt>
                  <c:pt idx="4">
                    <c:v>0.83707581136939879</c:v>
                  </c:pt>
                  <c:pt idx="5">
                    <c:v>0.56630740717300432</c:v>
                  </c:pt>
                  <c:pt idx="6">
                    <c:v>0.98777068842959848</c:v>
                  </c:pt>
                  <c:pt idx="7">
                    <c:v>0.52694922766514907</c:v>
                  </c:pt>
                </c:numCache>
              </c:numRef>
            </c:minus>
          </c:errBars>
          <c:cat>
            <c:strRef>
              <c:f>Tabelle1!$A$28:$A$35</c:f>
              <c:strCache>
                <c:ptCount val="8"/>
                <c:pt idx="0">
                  <c:v>DMSO</c:v>
                </c:pt>
                <c:pt idx="1">
                  <c:v>S63845 [25 nM]</c:v>
                </c:pt>
                <c:pt idx="2">
                  <c:v>S63845 [50 nM]</c:v>
                </c:pt>
                <c:pt idx="3">
                  <c:v>S63845 [125 nM]</c:v>
                </c:pt>
                <c:pt idx="4">
                  <c:v>S63845 [250 nM]</c:v>
                </c:pt>
                <c:pt idx="5">
                  <c:v>S63845 [500 nM]</c:v>
                </c:pt>
                <c:pt idx="6">
                  <c:v>S63845 [1000 nM]</c:v>
                </c:pt>
                <c:pt idx="7">
                  <c:v>S63845 [2000 nM]</c:v>
                </c:pt>
              </c:strCache>
            </c:strRef>
          </c:cat>
          <c:val>
            <c:numRef>
              <c:f>Tabelle1!$G$28:$G$35</c:f>
              <c:numCache>
                <c:formatCode>0.0</c:formatCode>
                <c:ptCount val="8"/>
                <c:pt idx="0">
                  <c:v>100.00000000000001</c:v>
                </c:pt>
                <c:pt idx="1">
                  <c:v>99.290245156866106</c:v>
                </c:pt>
                <c:pt idx="2">
                  <c:v>100.49717126692956</c:v>
                </c:pt>
                <c:pt idx="3">
                  <c:v>100.0377164409395</c:v>
                </c:pt>
                <c:pt idx="4">
                  <c:v>99.204525972912748</c:v>
                </c:pt>
                <c:pt idx="5">
                  <c:v>98.789645122578449</c:v>
                </c:pt>
                <c:pt idx="6">
                  <c:v>99.626264357963308</c:v>
                </c:pt>
                <c:pt idx="7">
                  <c:v>98.803360192010985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6E2D-427A-AC14-CF4C37D647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11549648"/>
        <c:axId val="211959416"/>
      </c:barChart>
      <c:catAx>
        <c:axId val="2115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959416"/>
        <c:crosses val="autoZero"/>
        <c:auto val="1"/>
        <c:lblAlgn val="ctr"/>
        <c:lblOffset val="100"/>
        <c:noMultiLvlLbl val="0"/>
      </c:catAx>
      <c:valAx>
        <c:axId val="211959416"/>
        <c:scaling>
          <c:orientation val="minMax"/>
          <c:max val="109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000" b="0" baseline="0">
                    <a:latin typeface="Arial" panose="020B0604020202020204" pitchFamily="34" charset="0"/>
                    <a:cs typeface="Arial" panose="020B0604020202020204" pitchFamily="34" charset="0"/>
                  </a:rPr>
                  <a:t> Viable </a:t>
                </a:r>
                <a:r>
                  <a:rPr lang="en-US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cells (normalized)</a:t>
                </a:r>
              </a:p>
            </c:rich>
          </c:tx>
          <c:layout>
            <c:manualLayout>
              <c:xMode val="edge"/>
              <c:yMode val="edge"/>
              <c:x val="6.4570233008097086E-4"/>
              <c:y val="0.20890215108578281"/>
            </c:manualLayout>
          </c:layout>
          <c:overlay val="0"/>
          <c:spPr>
            <a:solidFill>
              <a:sysClr val="window" lastClr="FFFFFF"/>
            </a:solidFill>
          </c:spPr>
        </c:title>
        <c:numFmt formatCode="0" sourceLinked="0"/>
        <c:majorTickMark val="out"/>
        <c:minorTickMark val="none"/>
        <c:tickLblPos val="nextTo"/>
        <c:spPr>
          <a:ln w="9525">
            <a:solidFill>
              <a:schemeClr val="tx1"/>
            </a:solidFill>
          </a:ln>
        </c:spPr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11549648"/>
        <c:crosses val="autoZero"/>
        <c:crossBetween val="between"/>
        <c:majorUnit val="10"/>
      </c:valAx>
      <c:spPr>
        <a:ln w="9525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99" y="2062083"/>
            <a:ext cx="10709990" cy="4386662"/>
          </a:xfrm>
        </p:spPr>
        <p:txBody>
          <a:bodyPr anchor="b"/>
          <a:lstStyle>
            <a:lvl1pPr algn="ctr">
              <a:defRPr sz="8268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6617911"/>
            <a:ext cx="9449991" cy="3042080"/>
          </a:xfrm>
        </p:spPr>
        <p:txBody>
          <a:bodyPr/>
          <a:lstStyle>
            <a:lvl1pPr marL="0" indent="0" algn="ctr">
              <a:buNone/>
              <a:defRPr sz="3307"/>
            </a:lvl1pPr>
            <a:lvl2pPr marL="630022" indent="0" algn="ctr">
              <a:buNone/>
              <a:defRPr sz="2756"/>
            </a:lvl2pPr>
            <a:lvl3pPr marL="1260043" indent="0" algn="ctr">
              <a:buNone/>
              <a:defRPr sz="2480"/>
            </a:lvl3pPr>
            <a:lvl4pPr marL="1890065" indent="0" algn="ctr">
              <a:buNone/>
              <a:defRPr sz="2205"/>
            </a:lvl4pPr>
            <a:lvl5pPr marL="2520086" indent="0" algn="ctr">
              <a:buNone/>
              <a:defRPr sz="2205"/>
            </a:lvl5pPr>
            <a:lvl6pPr marL="3150108" indent="0" algn="ctr">
              <a:buNone/>
              <a:defRPr sz="2205"/>
            </a:lvl6pPr>
            <a:lvl7pPr marL="3780130" indent="0" algn="ctr">
              <a:buNone/>
              <a:defRPr sz="2205"/>
            </a:lvl7pPr>
            <a:lvl8pPr marL="4410151" indent="0" algn="ctr">
              <a:buNone/>
              <a:defRPr sz="2205"/>
            </a:lvl8pPr>
            <a:lvl9pPr marL="5040173" indent="0" algn="ctr">
              <a:buNone/>
              <a:defRPr sz="2205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5719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3609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670833"/>
            <a:ext cx="2716872" cy="1067790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50" y="670833"/>
            <a:ext cx="7993117" cy="1067790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2251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640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3141251"/>
            <a:ext cx="10867490" cy="5241244"/>
          </a:xfrm>
        </p:spPr>
        <p:txBody>
          <a:bodyPr anchor="b"/>
          <a:lstStyle>
            <a:lvl1pPr>
              <a:defRPr sz="8268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8432079"/>
            <a:ext cx="10867490" cy="2756246"/>
          </a:xfrm>
        </p:spPr>
        <p:txBody>
          <a:bodyPr/>
          <a:lstStyle>
            <a:lvl1pPr marL="0" indent="0">
              <a:buNone/>
              <a:defRPr sz="3307">
                <a:solidFill>
                  <a:schemeClr val="tx1"/>
                </a:solidFill>
              </a:defRPr>
            </a:lvl1pPr>
            <a:lvl2pPr marL="630022" indent="0">
              <a:buNone/>
              <a:defRPr sz="2756">
                <a:solidFill>
                  <a:schemeClr val="tx1">
                    <a:tint val="75000"/>
                  </a:schemeClr>
                </a:solidFill>
              </a:defRPr>
            </a:lvl2pPr>
            <a:lvl3pPr marL="1260043" indent="0">
              <a:buNone/>
              <a:defRPr sz="2480">
                <a:solidFill>
                  <a:schemeClr val="tx1">
                    <a:tint val="75000"/>
                  </a:schemeClr>
                </a:solidFill>
              </a:defRPr>
            </a:lvl3pPr>
            <a:lvl4pPr marL="189006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52008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15010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378013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441015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04017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170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3354163"/>
            <a:ext cx="5354995" cy="799457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3354163"/>
            <a:ext cx="5354995" cy="799457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46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670836"/>
            <a:ext cx="10867490" cy="243541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2" y="3088748"/>
            <a:ext cx="5330385" cy="1513748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2" y="4602496"/>
            <a:ext cx="5330385" cy="676957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5" y="3088748"/>
            <a:ext cx="5356636" cy="1513748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5" y="4602496"/>
            <a:ext cx="5356636" cy="676957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953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390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73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839999"/>
            <a:ext cx="4063824" cy="2939997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814168"/>
            <a:ext cx="6378744" cy="8954158"/>
          </a:xfrm>
        </p:spPr>
        <p:txBody>
          <a:bodyPr/>
          <a:lstStyle>
            <a:lvl1pPr>
              <a:defRPr sz="4410"/>
            </a:lvl1pPr>
            <a:lvl2pPr>
              <a:defRPr sz="3858"/>
            </a:lvl2pPr>
            <a:lvl3pPr>
              <a:defRPr sz="3307"/>
            </a:lvl3pPr>
            <a:lvl4pPr>
              <a:defRPr sz="2756"/>
            </a:lvl4pPr>
            <a:lvl5pPr>
              <a:defRPr sz="2756"/>
            </a:lvl5pPr>
            <a:lvl6pPr>
              <a:defRPr sz="2756"/>
            </a:lvl6pPr>
            <a:lvl7pPr>
              <a:defRPr sz="2756"/>
            </a:lvl7pPr>
            <a:lvl8pPr>
              <a:defRPr sz="2756"/>
            </a:lvl8pPr>
            <a:lvl9pPr>
              <a:defRPr sz="2756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779996"/>
            <a:ext cx="4063824" cy="7002911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8366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839999"/>
            <a:ext cx="4063824" cy="2939997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814168"/>
            <a:ext cx="6378744" cy="8954158"/>
          </a:xfrm>
        </p:spPr>
        <p:txBody>
          <a:bodyPr anchor="t"/>
          <a:lstStyle>
            <a:lvl1pPr marL="0" indent="0">
              <a:buNone/>
              <a:defRPr sz="4410"/>
            </a:lvl1pPr>
            <a:lvl2pPr marL="630022" indent="0">
              <a:buNone/>
              <a:defRPr sz="3858"/>
            </a:lvl2pPr>
            <a:lvl3pPr marL="1260043" indent="0">
              <a:buNone/>
              <a:defRPr sz="3307"/>
            </a:lvl3pPr>
            <a:lvl4pPr marL="1890065" indent="0">
              <a:buNone/>
              <a:defRPr sz="2756"/>
            </a:lvl4pPr>
            <a:lvl5pPr marL="2520086" indent="0">
              <a:buNone/>
              <a:defRPr sz="2756"/>
            </a:lvl5pPr>
            <a:lvl6pPr marL="3150108" indent="0">
              <a:buNone/>
              <a:defRPr sz="2756"/>
            </a:lvl6pPr>
            <a:lvl7pPr marL="3780130" indent="0">
              <a:buNone/>
              <a:defRPr sz="2756"/>
            </a:lvl7pPr>
            <a:lvl8pPr marL="4410151" indent="0">
              <a:buNone/>
              <a:defRPr sz="2756"/>
            </a:lvl8pPr>
            <a:lvl9pPr marL="5040173" indent="0">
              <a:buNone/>
              <a:defRPr sz="2756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779996"/>
            <a:ext cx="4063824" cy="7002911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707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670836"/>
            <a:ext cx="10867490" cy="2435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3354163"/>
            <a:ext cx="10867490" cy="7994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11678325"/>
            <a:ext cx="2834997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49A7A-A052-44A3-B606-BFC1713D548D}" type="datetimeFigureOut">
              <a:rPr lang="de-DE" smtClean="0"/>
              <a:t>21.09.2022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11678325"/>
            <a:ext cx="4252496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11678325"/>
            <a:ext cx="2834997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6F898-AF9E-46E1-B816-3192F7614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940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260043" rtl="0" eaLnBrk="1" latinLnBrk="0" hangingPunct="1">
        <a:lnSpc>
          <a:spcPct val="90000"/>
        </a:lnSpc>
        <a:spcBef>
          <a:spcPct val="0"/>
        </a:spcBef>
        <a:buNone/>
        <a:defRPr sz="60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5011" indent="-315011" algn="l" defTabSz="1260043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3858" kern="1200">
          <a:solidFill>
            <a:schemeClr val="tx1"/>
          </a:solidFill>
          <a:latin typeface="+mn-lt"/>
          <a:ea typeface="+mn-ea"/>
          <a:cs typeface="+mn-cs"/>
        </a:defRPr>
      </a:lvl1pPr>
      <a:lvl2pPr marL="94503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2pPr>
      <a:lvl3pPr marL="157505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3pPr>
      <a:lvl4pPr marL="2205076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835097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465119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4095140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72516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35518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30022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3pPr>
      <a:lvl4pPr marL="1890065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520086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150108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378013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410151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04017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feld 52"/>
          <p:cNvSpPr txBox="1"/>
          <p:nvPr/>
        </p:nvSpPr>
        <p:spPr>
          <a:xfrm>
            <a:off x="3504675" y="542922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24 h</a:t>
            </a:r>
            <a:endParaRPr lang="de-DE" dirty="0"/>
          </a:p>
        </p:txBody>
      </p:sp>
      <p:sp>
        <p:nvSpPr>
          <p:cNvPr id="54" name="Textfeld 53"/>
          <p:cNvSpPr txBox="1"/>
          <p:nvPr/>
        </p:nvSpPr>
        <p:spPr>
          <a:xfrm>
            <a:off x="9238383" y="542922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48 h</a:t>
            </a:r>
            <a:endParaRPr lang="de-DE" dirty="0"/>
          </a:p>
        </p:txBody>
      </p:sp>
      <p:graphicFrame>
        <p:nvGraphicFramePr>
          <p:cNvPr id="55" name="Diagramm 54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1160846"/>
              </p:ext>
            </p:extLst>
          </p:nvPr>
        </p:nvGraphicFramePr>
        <p:xfrm>
          <a:off x="1047305" y="608701"/>
          <a:ext cx="5508172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6" name="Diagramm 55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1599160"/>
              </p:ext>
            </p:extLst>
          </p:nvPr>
        </p:nvGraphicFramePr>
        <p:xfrm>
          <a:off x="6781013" y="608701"/>
          <a:ext cx="5508172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7" name="Textfeld 56"/>
          <p:cNvSpPr txBox="1"/>
          <p:nvPr/>
        </p:nvSpPr>
        <p:spPr>
          <a:xfrm>
            <a:off x="223332" y="1729640"/>
            <a:ext cx="47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HH</a:t>
            </a:r>
            <a:endParaRPr lang="de-DE" dirty="0"/>
          </a:p>
        </p:txBody>
      </p:sp>
      <p:graphicFrame>
        <p:nvGraphicFramePr>
          <p:cNvPr id="58" name="Diagramm 57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6839794"/>
              </p:ext>
            </p:extLst>
          </p:nvPr>
        </p:nvGraphicFramePr>
        <p:xfrm>
          <a:off x="1047305" y="3102842"/>
          <a:ext cx="5508172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9" name="Diagramm 58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7394486"/>
              </p:ext>
            </p:extLst>
          </p:nvPr>
        </p:nvGraphicFramePr>
        <p:xfrm>
          <a:off x="6781013" y="3102842"/>
          <a:ext cx="5508172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0" name="Textfeld 59"/>
          <p:cNvSpPr txBox="1"/>
          <p:nvPr/>
        </p:nvSpPr>
        <p:spPr>
          <a:xfrm>
            <a:off x="223332" y="4223781"/>
            <a:ext cx="63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SeAx</a:t>
            </a:r>
            <a:endParaRPr lang="de-DE" dirty="0"/>
          </a:p>
        </p:txBody>
      </p:sp>
      <p:sp>
        <p:nvSpPr>
          <p:cNvPr id="61" name="Textfeld 60"/>
          <p:cNvSpPr txBox="1"/>
          <p:nvPr/>
        </p:nvSpPr>
        <p:spPr>
          <a:xfrm>
            <a:off x="223332" y="6717922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HuT-78</a:t>
            </a:r>
            <a:endParaRPr lang="de-DE" dirty="0"/>
          </a:p>
        </p:txBody>
      </p:sp>
      <p:graphicFrame>
        <p:nvGraphicFramePr>
          <p:cNvPr id="62" name="Diagramm 61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0919601"/>
              </p:ext>
            </p:extLst>
          </p:nvPr>
        </p:nvGraphicFramePr>
        <p:xfrm>
          <a:off x="1047305" y="5596983"/>
          <a:ext cx="5509533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3" name="Diagramm 62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5068236"/>
              </p:ext>
            </p:extLst>
          </p:nvPr>
        </p:nvGraphicFramePr>
        <p:xfrm>
          <a:off x="6781013" y="5596983"/>
          <a:ext cx="5508172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4" name="Textfeld 63"/>
          <p:cNvSpPr txBox="1"/>
          <p:nvPr/>
        </p:nvSpPr>
        <p:spPr>
          <a:xfrm>
            <a:off x="223332" y="9212063"/>
            <a:ext cx="694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MyLa</a:t>
            </a:r>
            <a:endParaRPr lang="de-DE" dirty="0"/>
          </a:p>
        </p:txBody>
      </p:sp>
      <p:graphicFrame>
        <p:nvGraphicFramePr>
          <p:cNvPr id="65" name="Diagramm 64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2776289"/>
              </p:ext>
            </p:extLst>
          </p:nvPr>
        </p:nvGraphicFramePr>
        <p:xfrm>
          <a:off x="6781013" y="8091124"/>
          <a:ext cx="5521779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6" name="Diagramm 65">
            <a:extLst>
              <a:ext uri="{FF2B5EF4-FFF2-40B4-BE49-F238E27FC236}">
                <a16:creationId xmlns:a16="http://schemas.microsoft.com/office/drawing/2014/main" id="{00000000-0008-0000-0000-000013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60800"/>
              </p:ext>
            </p:extLst>
          </p:nvPr>
        </p:nvGraphicFramePr>
        <p:xfrm>
          <a:off x="1047305" y="8091124"/>
          <a:ext cx="5480958" cy="2611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696539" y="11125200"/>
            <a:ext cx="1160625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S1:–Dose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response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of CTCL </a:t>
            </a:r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S63845 (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viability</a:t>
            </a:r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CTCL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seeded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in 24-well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plates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(50,000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well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 and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indicated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viability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was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after 24 h and 48 h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calcein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staining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Numbers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viable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flow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cytometry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shown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percent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controls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(DMSO-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treated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= 100%;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means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SDs of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triplicate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determinations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endParaRPr lang="de-DE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223332" y="210296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b="1" dirty="0" smtClean="0">
                <a:latin typeface="Arial" panose="020B0604020202020204" pitchFamily="34" charset="0"/>
                <a:cs typeface="Arial" panose="020B0604020202020204" pitchFamily="34" charset="0"/>
              </a:rPr>
              <a:t> S1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1652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139</Words>
  <Application>Microsoft Office PowerPoint</Application>
  <PresentationFormat>Benutzerdefiniert</PresentationFormat>
  <Paragraphs>17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Charité Universitaetsmedizin Berlin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Eberle, Jürgen</dc:creator>
  <cp:lastModifiedBy>Eberle, Jürgen</cp:lastModifiedBy>
  <cp:revision>22</cp:revision>
  <dcterms:created xsi:type="dcterms:W3CDTF">2022-09-01T09:47:07Z</dcterms:created>
  <dcterms:modified xsi:type="dcterms:W3CDTF">2022-09-21T12:49:14Z</dcterms:modified>
</cp:coreProperties>
</file>